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66" d="100"/>
          <a:sy n="66" d="100"/>
        </p:scale>
        <p:origin x="6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98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60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35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77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9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09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80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97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30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5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82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CEA5-E8C8-4354-8C47-85014C5D0CEF}" type="datetimeFigureOut">
              <a:rPr lang="pt-BR" smtClean="0"/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5CC5-322D-4DEC-AC88-77C599576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78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1132457" y="0"/>
            <a:ext cx="1059543" cy="6858001"/>
          </a:xfrm>
          <a:prstGeom prst="rect">
            <a:avLst/>
          </a:prstGeom>
          <a:solidFill>
            <a:srgbClr val="ACDF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0" y="1"/>
            <a:ext cx="11132457" cy="6858000"/>
          </a:xfrm>
          <a:prstGeom prst="rect">
            <a:avLst/>
          </a:prstGeom>
        </p:spPr>
      </p:pic>
      <p:sp>
        <p:nvSpPr>
          <p:cNvPr id="12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pt-BR" sz="4000"/>
              <a:t>Nave do Millenium – Conceito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 fontScale="92500"/>
          </a:bodyPr>
          <a:lstStyle/>
          <a:p>
            <a:r>
              <a:rPr lang="en-US" dirty="0"/>
              <a:t>Células de </a:t>
            </a:r>
            <a:r>
              <a:rPr lang="en-US" dirty="0" err="1"/>
              <a:t>Tecnologia</a:t>
            </a:r>
            <a:r>
              <a:rPr lang="en-US" dirty="0"/>
              <a:t> </a:t>
            </a:r>
            <a:r>
              <a:rPr lang="en-US" dirty="0" err="1"/>
              <a:t>capazes</a:t>
            </a:r>
            <a:r>
              <a:rPr lang="en-US" dirty="0"/>
              <a:t> de:</a:t>
            </a:r>
          </a:p>
          <a:p>
            <a:pPr lvl="1"/>
            <a:r>
              <a:rPr lang="en-US" dirty="0" err="1"/>
              <a:t>Desenvolver</a:t>
            </a:r>
            <a:r>
              <a:rPr lang="en-US" dirty="0"/>
              <a:t> </a:t>
            </a:r>
            <a:r>
              <a:rPr lang="en-US" dirty="0" err="1"/>
              <a:t>Habilidades</a:t>
            </a:r>
            <a:r>
              <a:rPr lang="en-US" dirty="0"/>
              <a:t> e </a:t>
            </a:r>
            <a:r>
              <a:rPr lang="en-US" dirty="0" err="1"/>
              <a:t>Competências</a:t>
            </a:r>
            <a:r>
              <a:rPr lang="en-US" dirty="0"/>
              <a:t> </a:t>
            </a:r>
            <a:r>
              <a:rPr lang="en-US" dirty="0" err="1"/>
              <a:t>Cognitivas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Promover</a:t>
            </a:r>
            <a:r>
              <a:rPr lang="en-US" dirty="0"/>
              <a:t> o </a:t>
            </a:r>
            <a:r>
              <a:rPr lang="en-US" dirty="0" err="1"/>
              <a:t>Aprimoramento</a:t>
            </a:r>
            <a:r>
              <a:rPr lang="en-US" dirty="0"/>
              <a:t> das </a:t>
            </a:r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Motoras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Garantir</a:t>
            </a:r>
            <a:r>
              <a:rPr lang="en-US" dirty="0"/>
              <a:t> a </a:t>
            </a:r>
            <a:r>
              <a:rPr lang="en-US" dirty="0" err="1"/>
              <a:t>Inclusão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da </a:t>
            </a:r>
            <a:r>
              <a:rPr lang="en-US" dirty="0" err="1"/>
              <a:t>Tecnologia</a:t>
            </a:r>
            <a:r>
              <a:rPr lang="en-US" dirty="0"/>
              <a:t> </a:t>
            </a:r>
            <a:r>
              <a:rPr lang="en-US" dirty="0" err="1"/>
              <a:t>Assistida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Melhorar</a:t>
            </a:r>
            <a:r>
              <a:rPr lang="en-US" dirty="0"/>
              <a:t> as </a:t>
            </a:r>
            <a:r>
              <a:rPr lang="en-US" dirty="0" err="1"/>
              <a:t>Atitudes</a:t>
            </a:r>
            <a:r>
              <a:rPr lang="en-US" dirty="0"/>
              <a:t> dos </a:t>
            </a:r>
            <a:r>
              <a:rPr lang="en-US" dirty="0" err="1"/>
              <a:t>Alunos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Ampliar</a:t>
            </a:r>
            <a:r>
              <a:rPr lang="en-US" dirty="0"/>
              <a:t> a </a:t>
            </a:r>
            <a:r>
              <a:rPr lang="en-US" dirty="0" err="1"/>
              <a:t>Oferta</a:t>
            </a:r>
            <a:r>
              <a:rPr lang="en-US" dirty="0"/>
              <a:t> de </a:t>
            </a:r>
            <a:r>
              <a:rPr lang="en-US" dirty="0" err="1"/>
              <a:t>Educação</a:t>
            </a:r>
            <a:r>
              <a:rPr lang="en-US" dirty="0"/>
              <a:t> Integral.</a:t>
            </a:r>
          </a:p>
          <a:p>
            <a:pPr lvl="1"/>
            <a:r>
              <a:rPr lang="en-US" dirty="0" err="1"/>
              <a:t>Preparar</a:t>
            </a:r>
            <a:r>
              <a:rPr lang="en-US" dirty="0"/>
              <a:t> para o </a:t>
            </a:r>
            <a:r>
              <a:rPr lang="en-US" dirty="0" err="1"/>
              <a:t>Mundo</a:t>
            </a:r>
            <a:r>
              <a:rPr lang="en-US" dirty="0"/>
              <a:t> do </a:t>
            </a:r>
            <a:r>
              <a:rPr lang="en-US" dirty="0" err="1"/>
              <a:t>Trabalho</a:t>
            </a:r>
            <a:r>
              <a:rPr lang="en-US" dirty="0"/>
              <a:t>.</a:t>
            </a:r>
          </a:p>
          <a:p>
            <a:pPr lvl="1"/>
            <a:endParaRPr lang="en-US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17727" r="8459" b="12422"/>
          <a:stretch/>
        </p:blipFill>
        <p:spPr>
          <a:xfrm rot="18817843">
            <a:off x="7972479" y="1410802"/>
            <a:ext cx="4291930" cy="16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7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Nave do Millenium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988457"/>
            <a:ext cx="7028543" cy="4502604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Objetivo primeiro: Oferecer atividades voltadas ao uso de tecnologias para o desenvolvimento cognitivo e a evolução atitudinal de alunos do Ensino Fundamental II, preferencialmente os matriculados no Ginásio Carioca. </a:t>
            </a:r>
          </a:p>
          <a:p>
            <a:r>
              <a:rPr lang="pt-BR" dirty="0"/>
              <a:t>Objetivo segundo: Cumprir a meta (mais 31 unidades) – compromisso de construir 40 naves até 2016.</a:t>
            </a:r>
          </a:p>
          <a:p>
            <a:r>
              <a:rPr lang="pt-BR" dirty="0"/>
              <a:t>Objetivo terceiro: Ampliar a oferta de atividades voltadas à educação integral.</a:t>
            </a:r>
          </a:p>
          <a:p>
            <a:r>
              <a:rPr lang="pt-BR" dirty="0"/>
              <a:t>Objetivo quarto: Desenvolver atividades de formação para o mundo do trabalho, em especial, para os jovens e adultos do terceiro turno da unidade escolar.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58" y="1988457"/>
            <a:ext cx="5021942" cy="381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2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10" t="6226" r="67285" b="19427"/>
          <a:stretch/>
        </p:blipFill>
        <p:spPr>
          <a:xfrm>
            <a:off x="198307" y="493486"/>
            <a:ext cx="5669536" cy="426641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86091" y="5675359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Perspectiva de Oferta - Cobertura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1647" t="17632" r="65113" b="15853"/>
          <a:stretch/>
        </p:blipFill>
        <p:spPr>
          <a:xfrm>
            <a:off x="6114863" y="46280"/>
            <a:ext cx="6021238" cy="5702060"/>
          </a:xfrm>
          <a:prstGeom prst="rect">
            <a:avLst/>
          </a:prstGeom>
        </p:spPr>
      </p:pic>
      <p:sp>
        <p:nvSpPr>
          <p:cNvPr id="7" name="Seta: para a Direita 6"/>
          <p:cNvSpPr/>
          <p:nvPr/>
        </p:nvSpPr>
        <p:spPr>
          <a:xfrm>
            <a:off x="6383547" y="5106837"/>
            <a:ext cx="2587925" cy="381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950234" y="4968815"/>
            <a:ext cx="2917609" cy="46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7804" y="4856366"/>
            <a:ext cx="5540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longo de dois anos a totalidade de alunos do 8º e 9º da Rede Pública Municipal de Educação e de Educação de Jovens e Adultos.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51681" y="6372766"/>
            <a:ext cx="9599969" cy="345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/>
              <a:t>35 alunos em três turnos de atendimento, duas vezes por semana (incluindo sábados). Em 300 unidades: 95400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10580914" y="5361121"/>
            <a:ext cx="580570" cy="589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0755083" y="6026434"/>
            <a:ext cx="135003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/>
              <a:t>96 mil estudantes nos dois anos finais.</a:t>
            </a:r>
          </a:p>
        </p:txBody>
      </p:sp>
      <p:sp>
        <p:nvSpPr>
          <p:cNvPr id="20" name="Retângulo: Cantos Superiores Arredondados 19"/>
          <p:cNvSpPr/>
          <p:nvPr/>
        </p:nvSpPr>
        <p:spPr>
          <a:xfrm>
            <a:off x="4180114" y="4180114"/>
            <a:ext cx="1687729" cy="579785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12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educacaointegral.org.br/wp-content/uploads/2015/04/logo-mais-educaca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5764" y="2673463"/>
            <a:ext cx="3659206" cy="354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https://3.bp.blogspot.com/-Bu9GV1507SM/V1Fuqys_t-I/AAAAAAAADHY/c_88DSkA6gA_GoUBE2uBWRYbqZ3i9aKbQCLcB/s1600/jornada_proeja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5623" r="19551" b="67711"/>
          <a:stretch/>
        </p:blipFill>
        <p:spPr bwMode="auto">
          <a:xfrm>
            <a:off x="7995763" y="769257"/>
            <a:ext cx="3659207" cy="1520781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pt-BR" sz="3700"/>
              <a:t>Potencial de Atendimento e Modus Operandi de Implantação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2800" y="2061029"/>
            <a:ext cx="6429829" cy="402045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pt-BR" sz="2100" dirty="0"/>
              <a:t>Sistema modular que permite ajustar a oferta ao orçamento público.</a:t>
            </a:r>
          </a:p>
          <a:p>
            <a:pPr>
              <a:lnSpc>
                <a:spcPct val="70000"/>
              </a:lnSpc>
            </a:pPr>
            <a:r>
              <a:rPr lang="pt-BR" sz="2100" dirty="0"/>
              <a:t>Padronização e utilização de recursos que possibilitam a execução na escala e na velocidade definida pelo Prefeito.</a:t>
            </a:r>
          </a:p>
          <a:p>
            <a:pPr>
              <a:lnSpc>
                <a:spcPct val="70000"/>
              </a:lnSpc>
            </a:pPr>
            <a:r>
              <a:rPr lang="pt-BR" sz="2100" dirty="0"/>
              <a:t>Versatilidade na adaptação aos terrenos remanescentes das escolas e outros espaços públicos.</a:t>
            </a:r>
          </a:p>
          <a:p>
            <a:pPr>
              <a:lnSpc>
                <a:spcPct val="70000"/>
              </a:lnSpc>
            </a:pPr>
            <a:r>
              <a:rPr lang="pt-BR" sz="2100" dirty="0"/>
              <a:t>Eletividade na matrícula em articulação com o Programa Mais Educação e com as diretrizes vocacionais da Educação Integral.</a:t>
            </a:r>
          </a:p>
          <a:p>
            <a:pPr>
              <a:lnSpc>
                <a:spcPct val="70000"/>
              </a:lnSpc>
            </a:pPr>
            <a:r>
              <a:rPr lang="pt-BR" sz="2100" dirty="0"/>
              <a:t>Oferta de Educação Profissional no noturno para estudantes com idade superior a 15 anos matriculados na Educação Fundamental na modalidade EJA.</a:t>
            </a:r>
          </a:p>
          <a:p>
            <a:pPr>
              <a:lnSpc>
                <a:spcPct val="70000"/>
              </a:lnSpc>
            </a:pPr>
            <a:r>
              <a:rPr lang="pt-BR" sz="2100" dirty="0"/>
              <a:t>Possibilidade de captação de recursos Federais – MEC/FNDE.</a:t>
            </a:r>
          </a:p>
        </p:txBody>
      </p:sp>
    </p:spTree>
    <p:extLst>
      <p:ext uri="{BB962C8B-B14F-4D97-AF65-F5344CB8AC3E}">
        <p14:creationId xmlns:p14="http://schemas.microsoft.com/office/powerpoint/2010/main" val="337032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Ofertadas – Oficinas de...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2085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Educação Fundamental</a:t>
            </a:r>
          </a:p>
          <a:p>
            <a:pPr lvl="1"/>
            <a:r>
              <a:rPr lang="pt-BR" dirty="0"/>
              <a:t>Robótica</a:t>
            </a:r>
          </a:p>
          <a:p>
            <a:pPr lvl="1"/>
            <a:r>
              <a:rPr lang="pt-BR" dirty="0"/>
              <a:t>Criação de Jogos</a:t>
            </a:r>
          </a:p>
          <a:p>
            <a:pPr lvl="1"/>
            <a:r>
              <a:rPr lang="pt-BR" dirty="0"/>
              <a:t>Jogos Educativos e Recreativos</a:t>
            </a:r>
          </a:p>
          <a:p>
            <a:pPr lvl="1"/>
            <a:r>
              <a:rPr lang="pt-BR" dirty="0"/>
              <a:t>Pesquisa Orientada</a:t>
            </a:r>
          </a:p>
          <a:p>
            <a:pPr lvl="1"/>
            <a:r>
              <a:rPr lang="pt-BR" dirty="0"/>
              <a:t>Desenvolvimento de Habilidades Profissionalizantes</a:t>
            </a:r>
          </a:p>
          <a:p>
            <a:pPr lvl="1"/>
            <a:r>
              <a:rPr lang="pt-BR" dirty="0"/>
              <a:t>Tecnologia Assistida</a:t>
            </a:r>
          </a:p>
          <a:p>
            <a:r>
              <a:rPr lang="pt-BR" dirty="0"/>
              <a:t>Educação Profissional</a:t>
            </a:r>
          </a:p>
          <a:p>
            <a:pPr lvl="1"/>
            <a:r>
              <a:rPr lang="pt-BR" i="1" dirty="0" err="1"/>
              <a:t>Webdesign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Desenvolvimento de Aplicativos</a:t>
            </a:r>
          </a:p>
          <a:p>
            <a:pPr lvl="1"/>
            <a:r>
              <a:rPr lang="pt-BR" dirty="0"/>
              <a:t>Planilhas e Bancos de Dados</a:t>
            </a:r>
          </a:p>
          <a:p>
            <a:pPr lvl="1"/>
            <a:r>
              <a:rPr lang="pt-BR" dirty="0"/>
              <a:t>Montagem de manutenção  de hardware e software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68" y="4481735"/>
            <a:ext cx="2662302" cy="2053776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3"/>
          <a:srcRect l="25368" t="23989" r="55800" b="29445"/>
          <a:stretch/>
        </p:blipFill>
        <p:spPr bwMode="auto">
          <a:xfrm>
            <a:off x="4586630" y="1449215"/>
            <a:ext cx="1152525" cy="942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 descr="http://www.positivoteceduc.com.br/wp-content/themes/positivo/_assets/midia/images/categorias/aprimora/thumb_note_front_ef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523" r="9602" b="20419"/>
          <a:stretch/>
        </p:blipFill>
        <p:spPr bwMode="auto">
          <a:xfrm>
            <a:off x="6420078" y="1815248"/>
            <a:ext cx="2324100" cy="1438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6" t="14992" r="16287"/>
          <a:stretch/>
        </p:blipFill>
        <p:spPr>
          <a:xfrm>
            <a:off x="9053743" y="1509486"/>
            <a:ext cx="3050718" cy="25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3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Estimativa de Custos de Um Módulo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1211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357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Nave do Millenium – Conceito</vt:lpstr>
      <vt:lpstr>Nave do Millenium </vt:lpstr>
      <vt:lpstr>Perspectiva de Oferta - Cobertura</vt:lpstr>
      <vt:lpstr>Potencial de Atendimento e Modus Operandi de Implantação</vt:lpstr>
      <vt:lpstr>Atividades Ofertadas – Oficinas de...</vt:lpstr>
      <vt:lpstr>Estimativa de Custos de Um Módulo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Nave do Millenium </dc:title>
  <dc:creator>Claudio Schiphorst</dc:creator>
  <cp:lastModifiedBy>Claudio Schiphorst</cp:lastModifiedBy>
  <cp:revision>19</cp:revision>
  <dcterms:created xsi:type="dcterms:W3CDTF">2016-08-11T11:19:16Z</dcterms:created>
  <dcterms:modified xsi:type="dcterms:W3CDTF">2016-08-11T13:59:34Z</dcterms:modified>
</cp:coreProperties>
</file>