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73" r:id="rId5"/>
    <p:sldId id="272" r:id="rId6"/>
    <p:sldId id="259" r:id="rId7"/>
    <p:sldId id="266" r:id="rId8"/>
    <p:sldId id="263" r:id="rId9"/>
    <p:sldId id="276" r:id="rId10"/>
    <p:sldId id="277" r:id="rId11"/>
    <p:sldId id="269" r:id="rId12"/>
    <p:sldId id="270" r:id="rId13"/>
    <p:sldId id="271" r:id="rId14"/>
    <p:sldId id="267" r:id="rId15"/>
    <p:sldId id="268" r:id="rId16"/>
    <p:sldId id="275" r:id="rId17"/>
    <p:sldId id="274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>
        <p:scale>
          <a:sx n="51" d="100"/>
          <a:sy n="51" d="100"/>
        </p:scale>
        <p:origin x="30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MEC/INEP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FB4-4762-A636-C4F332AA668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FB4-4762-A636-C4F332AA668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FB4-4762-A636-C4F332AA668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FB4-4762-A636-C4F332AA668F}"/>
              </c:ext>
            </c:extLst>
          </c:dPt>
          <c:cat>
            <c:strRef>
              <c:f>Planilha1!$A$2:$A$5</c:f>
              <c:strCache>
                <c:ptCount val="2"/>
                <c:pt idx="0">
                  <c:v>Proficientes</c:v>
                </c:pt>
                <c:pt idx="1">
                  <c:v>Não Proficientes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2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87-4F81-B4D9-4A003CCC1E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1522633744856E-3"/>
          <c:y val="5.2117263843648211E-2"/>
          <c:w val="0.38831729367162432"/>
          <c:h val="6.11438097925055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Desempenho Matemática Séries Finais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MEC/INEP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2"/>
                <c:pt idx="0">
                  <c:v>Não Proficientes</c:v>
                </c:pt>
                <c:pt idx="1">
                  <c:v>Proficientes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94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49-4289-B018-C2E52CBF7FC2}"/>
            </c:ext>
          </c:extLst>
        </c:ser>
        <c:ser>
          <c:idx val="1"/>
          <c:order val="1"/>
          <c:tx>
            <c:strRef>
              <c:f>Planilha1!$C$4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2"/>
                <c:pt idx="0">
                  <c:v>Não Proficientes</c:v>
                </c:pt>
                <c:pt idx="1">
                  <c:v>Proficientes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DC49-4289-B018-C2E52CBF7FC2}"/>
            </c:ext>
          </c:extLst>
        </c:ser>
        <c:ser>
          <c:idx val="2"/>
          <c:order val="2"/>
          <c:tx>
            <c:strRef>
              <c:f>Planilha1!$D$4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2"/>
                <c:pt idx="0">
                  <c:v>Não Proficientes</c:v>
                </c:pt>
                <c:pt idx="1">
                  <c:v>Proficientes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DC49-4289-B018-C2E52CBF7F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5479616"/>
        <c:axId val="265478304"/>
      </c:barChart>
      <c:catAx>
        <c:axId val="26547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65478304"/>
        <c:crosses val="autoZero"/>
        <c:auto val="1"/>
        <c:lblAlgn val="ctr"/>
        <c:lblOffset val="100"/>
        <c:noMultiLvlLbl val="0"/>
      </c:catAx>
      <c:valAx>
        <c:axId val="26547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65479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Proporção de Repetentes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783-46FF-8612-CE8F911D4D9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783-46FF-8612-CE8F911D4D9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783-46FF-8612-CE8F911D4D9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783-46FF-8612-CE8F911D4D9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Planilha1!$A$2:$A$5</c:f>
              <c:strCache>
                <c:ptCount val="2"/>
                <c:pt idx="0">
                  <c:v>Aprovados</c:v>
                </c:pt>
                <c:pt idx="1">
                  <c:v>Reprovados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A8-4B18-BB21-9BB5B631FB8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9961954786164263E-2"/>
          <c:y val="7.0832665545822585E-2"/>
          <c:w val="0.20433118458862767"/>
          <c:h val="0.1246994546096695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833B-AFBF-4134-AFF3-72F39EF9789F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54F6D-EE04-4B33-B615-1FBAF09935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137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833B-AFBF-4134-AFF3-72F39EF9789F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54F6D-EE04-4B33-B615-1FBAF09935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766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833B-AFBF-4134-AFF3-72F39EF9789F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54F6D-EE04-4B33-B615-1FBAF09935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1755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833B-AFBF-4134-AFF3-72F39EF9789F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54F6D-EE04-4B33-B615-1FBAF09935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2378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833B-AFBF-4134-AFF3-72F39EF9789F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54F6D-EE04-4B33-B615-1FBAF09935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1901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833B-AFBF-4134-AFF3-72F39EF9789F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54F6D-EE04-4B33-B615-1FBAF09935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119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833B-AFBF-4134-AFF3-72F39EF9789F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54F6D-EE04-4B33-B615-1FBAF09935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1572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833B-AFBF-4134-AFF3-72F39EF9789F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54F6D-EE04-4B33-B615-1FBAF09935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3472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833B-AFBF-4134-AFF3-72F39EF9789F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54F6D-EE04-4B33-B615-1FBAF09935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1566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833B-AFBF-4134-AFF3-72F39EF9789F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54F6D-EE04-4B33-B615-1FBAF09935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329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833B-AFBF-4134-AFF3-72F39EF9789F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54F6D-EE04-4B33-B615-1FBAF09935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9388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2833B-AFBF-4134-AFF3-72F39EF9789F}" type="datetimeFigureOut">
              <a:rPr lang="pt-BR" smtClean="0"/>
              <a:t>17/10/2016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54F6D-EE04-4B33-B615-1FBAF09935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191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45" y="754186"/>
            <a:ext cx="3789988" cy="5019851"/>
          </a:xfrm>
          <a:prstGeom prst="rect">
            <a:avLst/>
          </a:prstGeom>
        </p:spPr>
      </p:pic>
      <p:sp>
        <p:nvSpPr>
          <p:cNvPr id="5" name="Freeform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4672" y="2600325"/>
            <a:ext cx="4948428" cy="2651200"/>
          </a:xfrm>
        </p:spPr>
        <p:txBody>
          <a:bodyPr anchor="t">
            <a:normAutofit fontScale="90000"/>
          </a:bodyPr>
          <a:lstStyle/>
          <a:p>
            <a:pPr algn="l"/>
            <a:r>
              <a:rPr lang="pt-BR" sz="5400" dirty="0">
                <a:solidFill>
                  <a:schemeClr val="bg1"/>
                </a:solidFill>
              </a:rPr>
              <a:t>Cenário Educacional Sintético</a:t>
            </a:r>
            <a:br>
              <a:rPr lang="pt-BR" sz="5400" dirty="0">
                <a:solidFill>
                  <a:schemeClr val="bg1"/>
                </a:solidFill>
              </a:rPr>
            </a:br>
            <a:r>
              <a:rPr lang="pt-BR" sz="5400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04672" y="1300450"/>
            <a:ext cx="4167376" cy="1155525"/>
          </a:xfrm>
        </p:spPr>
        <p:txBody>
          <a:bodyPr anchor="b">
            <a:normAutofit/>
          </a:bodyPr>
          <a:lstStyle/>
          <a:p>
            <a:pPr algn="l"/>
            <a:r>
              <a:rPr lang="pt-BR" sz="2000" dirty="0">
                <a:solidFill>
                  <a:schemeClr val="bg1"/>
                </a:solidFill>
              </a:rPr>
              <a:t>Duque de Caxias</a:t>
            </a:r>
          </a:p>
        </p:txBody>
      </p:sp>
    </p:spTree>
    <p:extLst>
      <p:ext uri="{BB962C8B-B14F-4D97-AF65-F5344CB8AC3E}">
        <p14:creationId xmlns:p14="http://schemas.microsoft.com/office/powerpoint/2010/main" val="3784603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1562" t="6556" r="65000" b="15055"/>
          <a:stretch/>
        </p:blipFill>
        <p:spPr>
          <a:xfrm>
            <a:off x="419100" y="80771"/>
            <a:ext cx="6528558" cy="677722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409" t="7764" r="79371" b="42444"/>
          <a:stretch/>
        </p:blipFill>
        <p:spPr>
          <a:xfrm>
            <a:off x="8020050" y="80771"/>
            <a:ext cx="3371850" cy="629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75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257897" y="881353"/>
            <a:ext cx="3932237" cy="685800"/>
          </a:xfrm>
        </p:spPr>
        <p:txBody>
          <a:bodyPr/>
          <a:lstStyle/>
          <a:p>
            <a:r>
              <a:rPr lang="pt-BR" dirty="0"/>
              <a:t>Leitura e Interpretação</a:t>
            </a:r>
          </a:p>
        </p:txBody>
      </p:sp>
      <p:graphicFrame>
        <p:nvGraphicFramePr>
          <p:cNvPr id="15" name="Espaço Reservado para Conteúdo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2185233"/>
              </p:ext>
            </p:extLst>
          </p:nvPr>
        </p:nvGraphicFramePr>
        <p:xfrm>
          <a:off x="4772024" y="748144"/>
          <a:ext cx="7226012" cy="5611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Espaço Reservado para Texto 11"/>
          <p:cNvSpPr>
            <a:spLocks noGrp="1"/>
          </p:cNvSpPr>
          <p:nvPr>
            <p:ph type="body" sz="half" idx="2"/>
          </p:nvPr>
        </p:nvSpPr>
        <p:spPr>
          <a:xfrm>
            <a:off x="110836" y="2057400"/>
            <a:ext cx="4661189" cy="3811588"/>
          </a:xfrm>
        </p:spPr>
        <p:txBody>
          <a:bodyPr>
            <a:normAutofit/>
          </a:bodyPr>
          <a:lstStyle/>
          <a:p>
            <a:pPr algn="just"/>
            <a:r>
              <a:rPr lang="pt-BR" sz="2800" dirty="0"/>
              <a:t>Menos de 20% dos estudantes de Caxias chegam ao último ano do fundamental sabendo ler e interpretar textos corretamente. Ou seja, apenas 2 a cada 10 jovens terminam o fundamental em condições de entrar no ensino médio.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2085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Matemática</a:t>
            </a:r>
          </a:p>
        </p:txBody>
      </p:sp>
      <p:graphicFrame>
        <p:nvGraphicFramePr>
          <p:cNvPr id="7" name="Espaço Reservado para Conteú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0599766"/>
              </p:ext>
            </p:extLst>
          </p:nvPr>
        </p:nvGraphicFramePr>
        <p:xfrm>
          <a:off x="3948546" y="221674"/>
          <a:ext cx="8243454" cy="6442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079" y="2182091"/>
            <a:ext cx="3898466" cy="3207327"/>
          </a:xfrm>
        </p:spPr>
        <p:txBody>
          <a:bodyPr/>
          <a:lstStyle/>
          <a:p>
            <a:r>
              <a:rPr lang="pt-BR" sz="2400" dirty="0"/>
              <a:t>Apenas 6% dos estudantes de Caxias, chegam ao último ano do fundamental sabendo resolver problemas matemáticos. Isto quer dizer que, em matemática, quase ninguém termina o fundamental em condições de entrar no ensino médio.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6663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25236"/>
          </a:xfrm>
        </p:spPr>
        <p:txBody>
          <a:bodyPr/>
          <a:lstStyle/>
          <a:p>
            <a:r>
              <a:rPr lang="pt-BR" dirty="0"/>
              <a:t>Repetência</a:t>
            </a:r>
          </a:p>
        </p:txBody>
      </p:sp>
      <p:graphicFrame>
        <p:nvGraphicFramePr>
          <p:cNvPr id="7" name="Espaço Reservado para Conteú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4311348"/>
              </p:ext>
            </p:extLst>
          </p:nvPr>
        </p:nvGraphicFramePr>
        <p:xfrm>
          <a:off x="4627418" y="457200"/>
          <a:ext cx="7383846" cy="6096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15026" y="2062740"/>
            <a:ext cx="3932237" cy="3811588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2400" dirty="0"/>
              <a:t>Um a cada 4  alunos repetem de ano na segunda fase do Ensino Fundamental em Caxias. Ou seja, todo o final de ano, cerca de 4 mil jovens são reprovados.  Adiam seu futuro e atrasam seus sonhos, enquanto alguns chegam mesmo a abandonar a escola por conta da situação da educação pública em nossa cidade.</a:t>
            </a:r>
          </a:p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414" y="5195455"/>
            <a:ext cx="2818850" cy="135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89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7610" y="636728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Imagens reais retiradas do </a:t>
            </a:r>
            <a:r>
              <a:rPr lang="pt-BR" dirty="0" err="1"/>
              <a:t>Facebook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Você sabia?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83546" y="2191887"/>
            <a:ext cx="3932237" cy="3811588"/>
          </a:xfrm>
        </p:spPr>
        <p:txBody>
          <a:bodyPr/>
          <a:lstStyle/>
          <a:p>
            <a:r>
              <a:rPr lang="pt-BR" sz="2800" dirty="0"/>
              <a:t>Que, segundo dados oficiais, cada aluno das escolas municipais de Caxias custa ao governo  e a você que paga os impostos, aproximadamente R$ 9.600,00? E como andam nossas escolas? </a:t>
            </a:r>
          </a:p>
          <a:p>
            <a:endParaRPr lang="pt-BR" dirty="0"/>
          </a:p>
        </p:txBody>
      </p:sp>
      <p:pic>
        <p:nvPicPr>
          <p:cNvPr id="1028" name="Picture 4" descr="https://scontent-atl3-1.xx.fbcdn.net/hphotos-xfl1/v/t1.0-9/12963852_1194003760624479_6145162776669601825_n.jpg?oh=ddbf6e8f1f4b5ecf6f44e9bb83b34b1b&amp;oe=579E0C1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25" y="457200"/>
            <a:ext cx="4464144" cy="297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549" y="4201212"/>
            <a:ext cx="3713018" cy="2475346"/>
          </a:xfrm>
          <a:prstGeom prst="rect">
            <a:avLst/>
          </a:prstGeom>
        </p:spPr>
      </p:pic>
      <p:pic>
        <p:nvPicPr>
          <p:cNvPr id="1032" name="Picture 8" descr="https://scontent-atl3-1.xx.fbcdn.net/v/t1.0-9/12376631_1194006470624208_6924192504710154990_n.jpg?oh=17f023cf4fc25f7f17ae005879ce6189&amp;oe=57C097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771" y="3963194"/>
            <a:ext cx="4180898" cy="278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Imagem 7"/>
          <p:cNvSpPr>
            <a:spLocks noGrp="1"/>
          </p:cNvSpPr>
          <p:nvPr>
            <p:ph type="pic" idx="1"/>
          </p:nvPr>
        </p:nvSpPr>
        <p:spPr>
          <a:xfrm>
            <a:off x="5203887" y="1493657"/>
            <a:ext cx="6172200" cy="4873625"/>
          </a:xfrm>
        </p:spPr>
      </p:sp>
      <p:pic>
        <p:nvPicPr>
          <p:cNvPr id="1034" name="Picture 10" descr="https://scontent-atl3-1.xx.fbcdn.net/t31.0-8/q82/s960x960/12973446_1194006707290851_1913172073828254872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969" y="48075"/>
            <a:ext cx="2679100" cy="401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265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87927" y="-35467"/>
            <a:ext cx="11371257" cy="1579852"/>
          </a:xfrm>
        </p:spPr>
        <p:txBody>
          <a:bodyPr>
            <a:normAutofit fontScale="90000"/>
          </a:bodyPr>
          <a:lstStyle/>
          <a:p>
            <a:br>
              <a:rPr lang="pt-BR" sz="3100" dirty="0"/>
            </a:br>
            <a:r>
              <a:rPr lang="pt-BR" sz="3100" dirty="0"/>
              <a:t>Caxias gasta quase R$ 10 mil por estudante por ano ou cerca de R$ 833,34 por mês! Um dos que mais gasta em educação dentre todos os municípios do Brasil. E os resultados? E as escolas? Para onde, afinal, vai tanto dinheiro?</a:t>
            </a:r>
            <a:br>
              <a:rPr lang="pt-BR" dirty="0"/>
            </a:b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6362" y="3449465"/>
            <a:ext cx="2387462" cy="3183282"/>
          </a:xfrm>
          <a:prstGeom prst="rect">
            <a:avLst/>
          </a:prstGeo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3" name="Espaço Reservado para Conteúdo 12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574984" y="1324244"/>
            <a:ext cx="2819016" cy="2114262"/>
          </a:xfrm>
          <a:prstGeom prst="rect">
            <a:avLst/>
          </a:prstGeom>
        </p:spPr>
      </p:pic>
      <p:pic>
        <p:nvPicPr>
          <p:cNvPr id="2052" name="Picture 4" descr="https://scontent-atl3-1.xx.fbcdn.net/v/t1.0-9/12919761_1187721394586049_6780683605307611422_n.jpg?oh=e40e74f67d7d2b3c1cb0dc393ab81aaf&amp;oe=57B456DD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51" y="1580559"/>
            <a:ext cx="2651557" cy="149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576" y="1653012"/>
            <a:ext cx="2072582" cy="368458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312" y="3107277"/>
            <a:ext cx="2049169" cy="364296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702" y="3296185"/>
            <a:ext cx="2594414" cy="3459218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0876" y="1221540"/>
            <a:ext cx="1833197" cy="2444262"/>
          </a:xfrm>
          <a:prstGeom prst="rect">
            <a:avLst/>
          </a:prstGeom>
        </p:spPr>
      </p:pic>
      <p:sp>
        <p:nvSpPr>
          <p:cNvPr id="20" name="Retângulo 19"/>
          <p:cNvSpPr/>
          <p:nvPr/>
        </p:nvSpPr>
        <p:spPr>
          <a:xfrm>
            <a:off x="227610" y="636728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Imagens reais retiradas do </a:t>
            </a:r>
            <a:r>
              <a:rPr lang="pt-BR" dirty="0" err="1"/>
              <a:t>Facebook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3438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l="10041" t="45921" r="75339" b="18233"/>
          <a:stretch/>
        </p:blipFill>
        <p:spPr>
          <a:xfrm>
            <a:off x="0" y="3574472"/>
            <a:ext cx="4047316" cy="328352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79"/>
            <a:ext cx="5883042" cy="3810297"/>
          </a:xfrm>
          <a:prstGeom prst="rect">
            <a:avLst/>
          </a:prstGeom>
        </p:spPr>
      </p:pic>
      <p:pic>
        <p:nvPicPr>
          <p:cNvPr id="1026" name="Picture 2" descr="undefine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t="13337" b="6343"/>
          <a:stretch/>
        </p:blipFill>
        <p:spPr bwMode="auto">
          <a:xfrm>
            <a:off x="5883043" y="6779"/>
            <a:ext cx="6308958" cy="685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defin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316" y="2930652"/>
            <a:ext cx="2932420" cy="392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instituto marcos freit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5" y="0"/>
            <a:ext cx="27527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ta: para a Direita 8"/>
          <p:cNvSpPr/>
          <p:nvPr/>
        </p:nvSpPr>
        <p:spPr>
          <a:xfrm>
            <a:off x="7223760" y="5216236"/>
            <a:ext cx="694944" cy="672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: para a Direita 13"/>
          <p:cNvSpPr/>
          <p:nvPr/>
        </p:nvSpPr>
        <p:spPr>
          <a:xfrm>
            <a:off x="3352371" y="3439390"/>
            <a:ext cx="694944" cy="672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6336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7386" t="5224" r="57031" b="43991"/>
          <a:stretch/>
        </p:blipFill>
        <p:spPr>
          <a:xfrm>
            <a:off x="568035" y="875581"/>
            <a:ext cx="7546814" cy="495718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114849" y="2510444"/>
            <a:ext cx="3384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Alfa. Valor cheio: R$ 700,00. Média dos pagantes: R$ 450,00 (bolsa até 50%.</a:t>
            </a:r>
          </a:p>
          <a:p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114850" y="3384928"/>
            <a:ext cx="3384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Futuro. Valor manhã: R$ 882,30. Valor à tarde: R$ 661,77</a:t>
            </a:r>
          </a:p>
          <a:p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8194098" y="4031104"/>
            <a:ext cx="3384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IMF. Valor estimado pela escola: R$ 700,00. Aulas em laboratório de ciências e laboratório de música uma vez por semana.</a:t>
            </a:r>
          </a:p>
          <a:p>
            <a:endParaRPr lang="pt-BR" dirty="0"/>
          </a:p>
        </p:txBody>
      </p:sp>
      <p:sp>
        <p:nvSpPr>
          <p:cNvPr id="12" name="Seta: para a Direita 11"/>
          <p:cNvSpPr/>
          <p:nvPr/>
        </p:nvSpPr>
        <p:spPr>
          <a:xfrm>
            <a:off x="91440" y="2834640"/>
            <a:ext cx="896112" cy="550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: para a Direita 12"/>
          <p:cNvSpPr/>
          <p:nvPr/>
        </p:nvSpPr>
        <p:spPr>
          <a:xfrm>
            <a:off x="79248" y="3444240"/>
            <a:ext cx="896112" cy="550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: para a Direita 13"/>
          <p:cNvSpPr/>
          <p:nvPr/>
        </p:nvSpPr>
        <p:spPr>
          <a:xfrm>
            <a:off x="74259" y="4033114"/>
            <a:ext cx="896112" cy="550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8138160" y="2103120"/>
            <a:ext cx="340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Mensalidades para o oitavo ano.</a:t>
            </a:r>
          </a:p>
        </p:txBody>
      </p:sp>
      <p:cxnSp>
        <p:nvCxnSpPr>
          <p:cNvPr id="17" name="Conector de Seta Reta 16"/>
          <p:cNvCxnSpPr/>
          <p:nvPr/>
        </p:nvCxnSpPr>
        <p:spPr>
          <a:xfrm flipV="1">
            <a:off x="4315968" y="1335024"/>
            <a:ext cx="4864608" cy="1792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9180576" y="555250"/>
            <a:ext cx="270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93% do resultado do Pedro II, primeira escola da cidade no ENEM.</a:t>
            </a:r>
          </a:p>
        </p:txBody>
      </p:sp>
    </p:spTree>
    <p:extLst>
      <p:ext uri="{BB962C8B-B14F-4D97-AF65-F5344CB8AC3E}">
        <p14:creationId xmlns:p14="http://schemas.microsoft.com/office/powerpoint/2010/main" val="1398070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" t="25239" r="6212" b="20537"/>
          <a:stretch/>
        </p:blipFill>
        <p:spPr>
          <a:xfrm>
            <a:off x="2533135" y="247135"/>
            <a:ext cx="9551773" cy="64872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105511"/>
            <a:ext cx="274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Alguns dados sobre a matrícula e quantitativo de escolas</a:t>
            </a:r>
          </a:p>
        </p:txBody>
      </p:sp>
    </p:spTree>
    <p:extLst>
      <p:ext uri="{BB962C8B-B14F-4D97-AF65-F5344CB8AC3E}">
        <p14:creationId xmlns:p14="http://schemas.microsoft.com/office/powerpoint/2010/main" val="1932173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" y="491671"/>
            <a:ext cx="1274618" cy="1690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" t="15211" r="976" b="46269"/>
          <a:stretch/>
        </p:blipFill>
        <p:spPr>
          <a:xfrm>
            <a:off x="1887236" y="147593"/>
            <a:ext cx="10304764" cy="648277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1560" y="2801127"/>
            <a:ext cx="205047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 cidade do Rio gasta bem menos em educação por aluno do que Caxias. Cerca de 30% a menos. Só que o Rio tem 33% dos alunos com aprendizado adequando e em nossa cidade, segundo o MEC, são apenas 18%.</a:t>
            </a:r>
            <a:endParaRPr lang="pt-BR" dirty="0"/>
          </a:p>
        </p:txBody>
      </p:sp>
      <p:sp>
        <p:nvSpPr>
          <p:cNvPr id="5" name="Seta: para a Direita 4"/>
          <p:cNvSpPr/>
          <p:nvPr/>
        </p:nvSpPr>
        <p:spPr>
          <a:xfrm>
            <a:off x="3595816" y="1989438"/>
            <a:ext cx="2100649" cy="192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5629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" t="54206" r="5255" b="21211"/>
          <a:stretch/>
        </p:blipFill>
        <p:spPr>
          <a:xfrm>
            <a:off x="153818" y="605481"/>
            <a:ext cx="12038182" cy="571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35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7838" t="24423" r="34223" b="34532"/>
          <a:stretch/>
        </p:blipFill>
        <p:spPr>
          <a:xfrm>
            <a:off x="247135" y="400933"/>
            <a:ext cx="11640065" cy="577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02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7" t="28638" r="5503" b="29973"/>
          <a:stretch/>
        </p:blipFill>
        <p:spPr>
          <a:xfrm>
            <a:off x="3029979" y="210066"/>
            <a:ext cx="9044659" cy="631541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84602" y="628164"/>
            <a:ext cx="284537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2800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 desempenho de nossa cidade em matemática, segundo o MEC (2013),  consegue ser menor que a média do Brasil e esta muito abaixo da média do estado do Rio de Janeiro. </a:t>
            </a:r>
          </a:p>
        </p:txBody>
      </p:sp>
    </p:spTree>
    <p:extLst>
      <p:ext uri="{BB962C8B-B14F-4D97-AF65-F5344CB8AC3E}">
        <p14:creationId xmlns:p14="http://schemas.microsoft.com/office/powerpoint/2010/main" val="3448434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3" t="40423" r="4909" b="8672"/>
          <a:stretch/>
        </p:blipFill>
        <p:spPr>
          <a:xfrm>
            <a:off x="259492" y="98855"/>
            <a:ext cx="11195222" cy="67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2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1095" t="30702" r="62691" b="1869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5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1941"/>
            <a:ext cx="12192000" cy="40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204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2922</TotalTime>
  <Words>383</Words>
  <Application>Microsoft Office PowerPoint</Application>
  <PresentationFormat>Widescreen</PresentationFormat>
  <Paragraphs>24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4" baseType="lpstr">
      <vt:lpstr>MS Mincho</vt:lpstr>
      <vt:lpstr>Arial</vt:lpstr>
      <vt:lpstr>Calibri</vt:lpstr>
      <vt:lpstr>Calibri Light</vt:lpstr>
      <vt:lpstr>Cambria</vt:lpstr>
      <vt:lpstr>Times New Roman</vt:lpstr>
      <vt:lpstr>Tema do Office</vt:lpstr>
      <vt:lpstr>Cenário Educacional Sintético 2016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Leitura e Interpretação</vt:lpstr>
      <vt:lpstr>Matemática</vt:lpstr>
      <vt:lpstr>Repetência</vt:lpstr>
      <vt:lpstr>Você sabia?</vt:lpstr>
      <vt:lpstr> Caxias gasta quase R$ 10 mil por estudante por ano ou cerca de R$ 833,34 por mês! Um dos que mais gasta em educação dentre todos os municípios do Brasil. E os resultados? E as escolas? Para onde, afinal, vai tanto dinheiro? 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Cenário Educacional Sintético</dc:title>
  <dc:creator>Claudio Schiphorst</dc:creator>
  <cp:lastModifiedBy>Claudio Schiphorst</cp:lastModifiedBy>
  <cp:revision>28</cp:revision>
  <dcterms:created xsi:type="dcterms:W3CDTF">2016-04-27T18:32:42Z</dcterms:created>
  <dcterms:modified xsi:type="dcterms:W3CDTF">2016-10-17T19:23:44Z</dcterms:modified>
</cp:coreProperties>
</file>